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325" r:id="rId4"/>
    <p:sldId id="299" r:id="rId5"/>
    <p:sldId id="256" r:id="rId6"/>
    <p:sldId id="317" r:id="rId7"/>
    <p:sldId id="318" r:id="rId8"/>
    <p:sldId id="301" r:id="rId9"/>
    <p:sldId id="302" r:id="rId10"/>
    <p:sldId id="319" r:id="rId11"/>
    <p:sldId id="303" r:id="rId12"/>
    <p:sldId id="304" r:id="rId13"/>
    <p:sldId id="305" r:id="rId14"/>
    <p:sldId id="306" r:id="rId15"/>
    <p:sldId id="320" r:id="rId16"/>
    <p:sldId id="315" r:id="rId17"/>
    <p:sldId id="326" r:id="rId18"/>
    <p:sldId id="297"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290" y="-348"/>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6/2/2017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lifei\Desktop\Blogging for Profits\PPT Front Image.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pic>
        <p:nvPicPr>
          <p:cNvPr id="1027" name="Picture 3" descr="C:\Users\lifei\Desktop\Youtube channel income\image 1.jpg"/>
          <p:cNvPicPr>
            <a:picLocks noChangeAspect="1" noChangeArrowheads="1"/>
          </p:cNvPicPr>
          <p:nvPr/>
        </p:nvPicPr>
        <p:blipFill>
          <a:blip r:embed="rId3"/>
          <a:srcRect/>
          <a:stretch>
            <a:fillRect/>
          </a:stretch>
        </p:blipFill>
        <p:spPr bwMode="auto">
          <a:xfrm>
            <a:off x="0" y="0"/>
            <a:ext cx="9144000" cy="517107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5. Keep </a:t>
            </a:r>
            <a:r>
              <a:rPr lang="en-IN" sz="3600" b="1" dirty="0" smtClean="0">
                <a:solidFill>
                  <a:schemeClr val="accent6">
                    <a:lumMod val="75000"/>
                  </a:schemeClr>
                </a:solidFill>
                <a:latin typeface="Georgia" pitchFamily="18" charset="0"/>
              </a:rPr>
              <a:t>Things Consistent</a:t>
            </a:r>
          </a:p>
        </p:txBody>
      </p:sp>
      <p:sp>
        <p:nvSpPr>
          <p:cNvPr id="6" name="Rectangle 5"/>
          <p:cNvSpPr/>
          <p:nvPr/>
        </p:nvSpPr>
        <p:spPr>
          <a:xfrm>
            <a:off x="304800" y="1581150"/>
            <a:ext cx="3733800" cy="2800767"/>
          </a:xfrm>
          <a:prstGeom prst="rect">
            <a:avLst/>
          </a:prstGeom>
        </p:spPr>
        <p:txBody>
          <a:bodyPr wrap="square">
            <a:spAutoFit/>
          </a:bodyPr>
          <a:lstStyle/>
          <a:p>
            <a:pPr marL="231775" lvl="0" indent="-231775">
              <a:spcBef>
                <a:spcPct val="0"/>
              </a:spcBef>
            </a:pPr>
            <a:r>
              <a:rPr lang="en-IN" sz="2200" b="1" dirty="0" smtClean="0">
                <a:solidFill>
                  <a:schemeClr val="bg2">
                    <a:lumMod val="25000"/>
                  </a:schemeClr>
                </a:solidFill>
              </a:rPr>
              <a:t>	To </a:t>
            </a:r>
            <a:r>
              <a:rPr lang="en-IN" sz="2200" b="1" dirty="0" smtClean="0">
                <a:solidFill>
                  <a:schemeClr val="bg2">
                    <a:lumMod val="25000"/>
                  </a:schemeClr>
                </a:solidFill>
              </a:rPr>
              <a:t>take things further than simply consistent branding, your content should be consistent, too. People will only subscribe to your channel if they know what it is they’re looking forward to.</a:t>
            </a:r>
          </a:p>
        </p:txBody>
      </p:sp>
      <p:pic>
        <p:nvPicPr>
          <p:cNvPr id="7" name="Picture 6" descr="Regular YouTube Videos"/>
          <p:cNvPicPr/>
          <p:nvPr/>
        </p:nvPicPr>
        <p:blipFill>
          <a:blip r:embed="rId3"/>
          <a:srcRect/>
          <a:stretch>
            <a:fillRect/>
          </a:stretch>
        </p:blipFill>
        <p:spPr bwMode="auto">
          <a:xfrm>
            <a:off x="4114800" y="2190750"/>
            <a:ext cx="4648200" cy="1615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8953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6. Create </a:t>
            </a:r>
            <a:r>
              <a:rPr lang="en-IN" sz="3600" b="1" dirty="0" smtClean="0">
                <a:solidFill>
                  <a:schemeClr val="accent6">
                    <a:lumMod val="75000"/>
                  </a:schemeClr>
                </a:solidFill>
                <a:latin typeface="Georgia" pitchFamily="18" charset="0"/>
              </a:rPr>
              <a:t>An Effective End Card</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1962150"/>
            <a:ext cx="7543800" cy="2015936"/>
          </a:xfrm>
          <a:prstGeom prst="rect">
            <a:avLst/>
          </a:prstGeom>
        </p:spPr>
        <p:txBody>
          <a:bodyPr wrap="square">
            <a:spAutoFit/>
          </a:bodyPr>
          <a:lstStyle/>
          <a:p>
            <a:r>
              <a:rPr lang="en-IN" sz="2500" b="1" dirty="0" smtClean="0">
                <a:solidFill>
                  <a:schemeClr val="tx1">
                    <a:lumMod val="75000"/>
                    <a:lumOff val="25000"/>
                  </a:schemeClr>
                </a:solidFill>
              </a:rPr>
              <a:t>You should be setting up an interactive end card that not only prompts people to subscribe to your channel, but also cross promotes your other videos. </a:t>
            </a:r>
            <a:endParaRPr lang="en-IN" sz="2500" b="1" dirty="0" smtClean="0">
              <a:solidFill>
                <a:schemeClr val="tx1">
                  <a:lumMod val="75000"/>
                  <a:lumOff val="25000"/>
                </a:schemeClr>
              </a:solidFill>
            </a:endParaRPr>
          </a:p>
          <a:p>
            <a:r>
              <a:rPr lang="en-IN" sz="2500" b="1" dirty="0" smtClean="0">
                <a:solidFill>
                  <a:schemeClr val="tx1">
                    <a:lumMod val="75000"/>
                    <a:lumOff val="25000"/>
                  </a:schemeClr>
                </a:solidFill>
              </a:rPr>
              <a:t>When </a:t>
            </a:r>
            <a:r>
              <a:rPr lang="en-IN" sz="2500" b="1" dirty="0" smtClean="0">
                <a:solidFill>
                  <a:schemeClr val="tx1">
                    <a:lumMod val="75000"/>
                    <a:lumOff val="25000"/>
                  </a:schemeClr>
                </a:solidFill>
              </a:rPr>
              <a:t>you do this, at the end of your videos people will be able to see a couple of your other titles.</a:t>
            </a:r>
            <a:endParaRPr lang="en-IN" sz="2500" b="1"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7. Engage</a:t>
            </a:r>
            <a:r>
              <a:rPr lang="en-IN" sz="3600" b="1" dirty="0" smtClean="0">
                <a:solidFill>
                  <a:schemeClr val="accent6">
                    <a:lumMod val="75000"/>
                  </a:schemeClr>
                </a:solidFill>
                <a:latin typeface="Georgia" pitchFamily="18" charset="0"/>
              </a:rPr>
              <a:t>, Engage, Engage</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2114550"/>
            <a:ext cx="7620000" cy="1631216"/>
          </a:xfrm>
          <a:prstGeom prst="rect">
            <a:avLst/>
          </a:prstGeom>
        </p:spPr>
        <p:txBody>
          <a:bodyPr wrap="square">
            <a:spAutoFit/>
          </a:bodyPr>
          <a:lstStyle/>
          <a:p>
            <a:pPr marL="231775" lvl="0" indent="-231775">
              <a:spcBef>
                <a:spcPct val="0"/>
              </a:spcBef>
            </a:pPr>
            <a:r>
              <a:rPr lang="en-IN" sz="2500" b="1" dirty="0" smtClean="0">
                <a:solidFill>
                  <a:schemeClr val="bg2">
                    <a:lumMod val="25000"/>
                  </a:schemeClr>
                </a:solidFill>
              </a:rPr>
              <a:t>	When </a:t>
            </a:r>
            <a:r>
              <a:rPr lang="en-IN" sz="2500" b="1" dirty="0" smtClean="0">
                <a:solidFill>
                  <a:schemeClr val="bg2">
                    <a:lumMod val="25000"/>
                  </a:schemeClr>
                </a:solidFill>
              </a:rPr>
              <a:t>people are giving you their attention, especially when they go to the effort of commenting on your videos, the least you can do is engage with your fan base.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762000" y="1047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8. Involve </a:t>
            </a:r>
            <a:r>
              <a:rPr lang="en-IN" sz="3600" b="1" dirty="0" smtClean="0">
                <a:solidFill>
                  <a:schemeClr val="accent6">
                    <a:lumMod val="75000"/>
                  </a:schemeClr>
                </a:solidFill>
                <a:latin typeface="Georgia" pitchFamily="18" charset="0"/>
              </a:rPr>
              <a:t>Your Audience</a:t>
            </a:r>
          </a:p>
        </p:txBody>
      </p:sp>
      <p:sp>
        <p:nvSpPr>
          <p:cNvPr id="6" name="Rectangle 5"/>
          <p:cNvSpPr/>
          <p:nvPr/>
        </p:nvSpPr>
        <p:spPr>
          <a:xfrm>
            <a:off x="533400" y="1885950"/>
            <a:ext cx="7620000" cy="1631216"/>
          </a:xfrm>
          <a:prstGeom prst="rect">
            <a:avLst/>
          </a:prstGeom>
        </p:spPr>
        <p:txBody>
          <a:bodyPr wrap="square">
            <a:spAutoFit/>
          </a:bodyPr>
          <a:lstStyle/>
          <a:p>
            <a:pPr marL="231775" lvl="0" indent="-231775">
              <a:spcBef>
                <a:spcPct val="0"/>
              </a:spcBef>
            </a:pPr>
            <a:r>
              <a:rPr lang="en-IN" sz="2500" b="1" dirty="0" smtClean="0">
                <a:solidFill>
                  <a:schemeClr val="bg2">
                    <a:lumMod val="25000"/>
                  </a:schemeClr>
                </a:solidFill>
              </a:rPr>
              <a:t>	Allow </a:t>
            </a:r>
            <a:r>
              <a:rPr lang="en-IN" sz="2500" b="1" dirty="0" smtClean="0">
                <a:solidFill>
                  <a:schemeClr val="bg2">
                    <a:lumMod val="25000"/>
                  </a:schemeClr>
                </a:solidFill>
              </a:rPr>
              <a:t>your audience to become part of your channel. You can do this in various ways, from reading out comments, to asking them a #QOTD (question of the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1047750"/>
            <a:ext cx="7848600" cy="553998"/>
          </a:xfrm>
          <a:prstGeom prst="rect">
            <a:avLst/>
          </a:prstGeom>
        </p:spPr>
        <p:txBody>
          <a:bodyPr wrap="square">
            <a:spAutoFit/>
          </a:bodyPr>
          <a:lstStyle/>
          <a:p>
            <a:pPr lvl="0">
              <a:spcBef>
                <a:spcPct val="0"/>
              </a:spcBef>
            </a:pPr>
            <a:r>
              <a:rPr lang="en-IN" sz="3000" b="1" dirty="0" smtClean="0">
                <a:solidFill>
                  <a:schemeClr val="accent6">
                    <a:lumMod val="75000"/>
                  </a:schemeClr>
                </a:solidFill>
                <a:latin typeface="Georgia" pitchFamily="18" charset="0"/>
              </a:rPr>
              <a:t>9. Collaborate </a:t>
            </a:r>
            <a:r>
              <a:rPr lang="en-IN" sz="3000" b="1" dirty="0" smtClean="0">
                <a:solidFill>
                  <a:schemeClr val="accent6">
                    <a:lumMod val="75000"/>
                  </a:schemeClr>
                </a:solidFill>
                <a:latin typeface="Georgia" pitchFamily="18" charset="0"/>
              </a:rPr>
              <a:t>With Other </a:t>
            </a:r>
            <a:r>
              <a:rPr lang="en-IN" sz="3000" b="1" dirty="0" err="1" smtClean="0">
                <a:solidFill>
                  <a:schemeClr val="accent6">
                    <a:lumMod val="75000"/>
                  </a:schemeClr>
                </a:solidFill>
                <a:latin typeface="Georgia" pitchFamily="18" charset="0"/>
              </a:rPr>
              <a:t>YouTubers</a:t>
            </a:r>
            <a:endParaRPr lang="en-IN" sz="3000" b="1" dirty="0" smtClean="0">
              <a:solidFill>
                <a:schemeClr val="accent6">
                  <a:lumMod val="75000"/>
                </a:schemeClr>
              </a:solidFill>
              <a:latin typeface="Georgia" pitchFamily="18" charset="0"/>
            </a:endParaRPr>
          </a:p>
        </p:txBody>
      </p:sp>
      <p:sp>
        <p:nvSpPr>
          <p:cNvPr id="6" name="Rectangle 5"/>
          <p:cNvSpPr/>
          <p:nvPr/>
        </p:nvSpPr>
        <p:spPr>
          <a:xfrm>
            <a:off x="609600" y="1885950"/>
            <a:ext cx="8001000" cy="892552"/>
          </a:xfrm>
          <a:prstGeom prst="rect">
            <a:avLst/>
          </a:prstGeom>
        </p:spPr>
        <p:txBody>
          <a:bodyPr wrap="square">
            <a:spAutoFit/>
          </a:bodyPr>
          <a:lstStyle/>
          <a:p>
            <a:pPr marL="231775" lvl="0" indent="-231775">
              <a:spcBef>
                <a:spcPct val="0"/>
              </a:spcBef>
            </a:pPr>
            <a:r>
              <a:rPr lang="en-IN" sz="2600" b="1" dirty="0" smtClean="0">
                <a:solidFill>
                  <a:schemeClr val="bg2">
                    <a:lumMod val="25000"/>
                  </a:schemeClr>
                </a:solidFill>
              </a:rPr>
              <a:t>	By </a:t>
            </a:r>
            <a:r>
              <a:rPr lang="en-IN" sz="2600" b="1" dirty="0" smtClean="0">
                <a:solidFill>
                  <a:schemeClr val="bg2">
                    <a:lumMod val="25000"/>
                  </a:schemeClr>
                </a:solidFill>
              </a:rPr>
              <a:t>producing a video with other collaborators mean their audiences will get to know you, and vice versa.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85800" y="742950"/>
            <a:ext cx="7848600" cy="1077218"/>
          </a:xfrm>
          <a:prstGeom prst="rect">
            <a:avLst/>
          </a:prstGeom>
        </p:spPr>
        <p:txBody>
          <a:bodyPr wrap="square">
            <a:spAutoFit/>
          </a:bodyPr>
          <a:lstStyle/>
          <a:p>
            <a:pPr lvl="0">
              <a:spcBef>
                <a:spcPct val="0"/>
              </a:spcBef>
            </a:pPr>
            <a:r>
              <a:rPr lang="en-IN" sz="3200" b="1" dirty="0" smtClean="0">
                <a:solidFill>
                  <a:schemeClr val="accent6">
                    <a:lumMod val="75000"/>
                  </a:schemeClr>
                </a:solidFill>
                <a:latin typeface="Georgia" pitchFamily="18" charset="0"/>
              </a:rPr>
              <a:t>10. Think </a:t>
            </a:r>
            <a:r>
              <a:rPr lang="en-IN" sz="3200" b="1" dirty="0" smtClean="0">
                <a:solidFill>
                  <a:schemeClr val="accent6">
                    <a:lumMod val="75000"/>
                  </a:schemeClr>
                </a:solidFill>
                <a:latin typeface="Georgia" pitchFamily="18" charset="0"/>
              </a:rPr>
              <a:t>about investing in YouTube ads</a:t>
            </a:r>
          </a:p>
        </p:txBody>
      </p:sp>
      <p:sp>
        <p:nvSpPr>
          <p:cNvPr id="6" name="Rectangle 5"/>
          <p:cNvSpPr/>
          <p:nvPr/>
        </p:nvSpPr>
        <p:spPr>
          <a:xfrm>
            <a:off x="609600" y="2190750"/>
            <a:ext cx="8001000" cy="2015936"/>
          </a:xfrm>
          <a:prstGeom prst="rect">
            <a:avLst/>
          </a:prstGeom>
        </p:spPr>
        <p:txBody>
          <a:bodyPr wrap="square">
            <a:spAutoFit/>
          </a:bodyPr>
          <a:lstStyle/>
          <a:p>
            <a:pPr marL="231775" lvl="0" indent="-231775">
              <a:spcBef>
                <a:spcPct val="0"/>
              </a:spcBef>
              <a:buFont typeface="Arial" pitchFamily="34" charset="0"/>
              <a:buChar char="•"/>
            </a:pPr>
            <a:r>
              <a:rPr lang="en-IN" sz="2500" b="1" dirty="0" smtClean="0">
                <a:solidFill>
                  <a:schemeClr val="bg2">
                    <a:lumMod val="25000"/>
                  </a:schemeClr>
                </a:solidFill>
              </a:rPr>
              <a:t>If you’re looking to target a specific age group, gender, interest, or location, YouTube Advertising can help you do it all.</a:t>
            </a:r>
          </a:p>
          <a:p>
            <a:pPr marL="231775" lvl="0" indent="-231775">
              <a:spcBef>
                <a:spcPct val="0"/>
              </a:spcBef>
              <a:buFont typeface="Arial" pitchFamily="34" charset="0"/>
              <a:buChar char="•"/>
            </a:pPr>
            <a:r>
              <a:rPr lang="en-IN" sz="2500" b="1" dirty="0" smtClean="0">
                <a:solidFill>
                  <a:schemeClr val="bg2">
                    <a:lumMod val="25000"/>
                  </a:schemeClr>
                </a:solidFill>
              </a:rPr>
              <a:t>It’s not imperative that you use YouTube ads, but it could very well be a suitable offering for your channel</a:t>
            </a:r>
            <a:r>
              <a:rPr lang="en-IN" sz="2500" b="1" dirty="0" smtClean="0">
                <a:solidFill>
                  <a:schemeClr val="bg2">
                    <a:lumMod val="25000"/>
                  </a:schemeClr>
                </a:solidFill>
              </a:rPr>
              <a:t>.</a:t>
            </a:r>
            <a:endParaRPr lang="en-IN" sz="2500" b="1" dirty="0" smtClean="0">
              <a:solidFill>
                <a:schemeClr val="bg2">
                  <a:lumMod val="2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838200" y="8953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11. Analyze</a:t>
            </a:r>
            <a:r>
              <a:rPr lang="en-IN" sz="3600" b="1" dirty="0" smtClean="0">
                <a:solidFill>
                  <a:schemeClr val="accent6">
                    <a:lumMod val="75000"/>
                  </a:schemeClr>
                </a:solidFill>
                <a:latin typeface="Georgia" pitchFamily="18" charset="0"/>
              </a:rPr>
              <a:t>, optimize, repeat</a:t>
            </a:r>
          </a:p>
        </p:txBody>
      </p:sp>
      <p:sp>
        <p:nvSpPr>
          <p:cNvPr id="6" name="Rectangle 5"/>
          <p:cNvSpPr/>
          <p:nvPr/>
        </p:nvSpPr>
        <p:spPr>
          <a:xfrm>
            <a:off x="762000" y="2114550"/>
            <a:ext cx="8001000" cy="2015936"/>
          </a:xfrm>
          <a:prstGeom prst="rect">
            <a:avLst/>
          </a:prstGeom>
        </p:spPr>
        <p:txBody>
          <a:bodyPr wrap="square">
            <a:spAutoFit/>
          </a:bodyPr>
          <a:lstStyle/>
          <a:p>
            <a:pPr marL="231775" lvl="0" indent="-231775">
              <a:spcBef>
                <a:spcPct val="0"/>
              </a:spcBef>
              <a:buFont typeface="Arial" pitchFamily="34" charset="0"/>
              <a:buChar char="•"/>
            </a:pPr>
            <a:r>
              <a:rPr lang="en-IN" sz="2500" b="1" dirty="0" smtClean="0">
                <a:solidFill>
                  <a:schemeClr val="bg2">
                    <a:lumMod val="25000"/>
                  </a:schemeClr>
                </a:solidFill>
              </a:rPr>
              <a:t>Once you have a foothold on your channel, it’s time to get a bird’s-eye view of how it’s performing. </a:t>
            </a:r>
            <a:endParaRPr lang="en-IN" sz="2500" b="1" dirty="0" smtClean="0">
              <a:solidFill>
                <a:schemeClr val="bg2">
                  <a:lumMod val="25000"/>
                </a:schemeClr>
              </a:solidFill>
            </a:endParaRPr>
          </a:p>
          <a:p>
            <a:pPr marL="231775" lvl="0" indent="-231775">
              <a:spcBef>
                <a:spcPct val="0"/>
              </a:spcBef>
              <a:buFont typeface="Arial" pitchFamily="34" charset="0"/>
              <a:buChar char="•"/>
            </a:pPr>
            <a:r>
              <a:rPr lang="en-IN" sz="2500" b="1" dirty="0" smtClean="0">
                <a:solidFill>
                  <a:schemeClr val="bg2">
                    <a:lumMod val="25000"/>
                  </a:schemeClr>
                </a:solidFill>
              </a:rPr>
              <a:t>YouTube </a:t>
            </a:r>
            <a:r>
              <a:rPr lang="en-IN" sz="2500" b="1" dirty="0" smtClean="0">
                <a:solidFill>
                  <a:schemeClr val="bg2">
                    <a:lumMod val="25000"/>
                  </a:schemeClr>
                </a:solidFill>
              </a:rPr>
              <a:t>Analytics will help you along the way and will guide you in the direction of how you may want to optimize your videos for the future.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838200" y="619185"/>
            <a:ext cx="7086600" cy="3616375"/>
          </a:xfrm>
          <a:prstGeom prst="rect">
            <a:avLst/>
          </a:prstGeom>
        </p:spPr>
        <p:txBody>
          <a:bodyPr wrap="square">
            <a:spAutoFit/>
          </a:bodyPr>
          <a:lstStyle/>
          <a:p>
            <a:r>
              <a:rPr lang="en-IN" sz="3300" b="1" dirty="0" smtClean="0">
                <a:solidFill>
                  <a:schemeClr val="accent6">
                    <a:lumMod val="75000"/>
                  </a:schemeClr>
                </a:solidFill>
                <a:latin typeface="Georgia" pitchFamily="18" charset="0"/>
                <a:ea typeface="Arial Unicode MS" pitchFamily="34" charset="-128"/>
                <a:cs typeface="Arial Unicode MS" pitchFamily="34" charset="-128"/>
              </a:rPr>
              <a:t>These ingredients to a successful YouTube channel are nothing unless </a:t>
            </a:r>
            <a:r>
              <a:rPr lang="en-IN" sz="2600" b="1" dirty="0" smtClean="0">
                <a:solidFill>
                  <a:schemeClr val="bg2">
                    <a:lumMod val="25000"/>
                  </a:schemeClr>
                </a:solidFill>
              </a:rPr>
              <a:t>you </a:t>
            </a:r>
            <a:r>
              <a:rPr lang="en-IN" sz="2600" b="1" dirty="0" smtClean="0">
                <a:solidFill>
                  <a:schemeClr val="bg2">
                    <a:lumMod val="25000"/>
                  </a:schemeClr>
                </a:solidFill>
              </a:rPr>
              <a:t>implement at least some of them. No one ever said becoming YouTube famous was easy, but by following some of the commonalities that many successful channels share, you’ll have a much greater chance of succeeding, too</a:t>
            </a:r>
            <a:r>
              <a:rPr lang="en-IN" sz="2600" b="1" dirty="0" smtClean="0">
                <a:solidFill>
                  <a:schemeClr val="bg2">
                    <a:lumMod val="25000"/>
                  </a:schemeClr>
                </a:solidFill>
              </a:rPr>
              <a:t>.</a:t>
            </a:r>
            <a:endParaRPr lang="en-IN" sz="2600" b="1" dirty="0" smtClean="0">
              <a:solidFill>
                <a:schemeClr val="bg2">
                  <a:lumMod val="25000"/>
                </a:scheme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6">
                    <a:lumMod val="75000"/>
                  </a:schemeClr>
                </a:solidFill>
                <a:latin typeface="Georgia" pitchFamily="18" charset="0"/>
              </a:rPr>
              <a:t>Thank You for Watching. </a:t>
            </a:r>
          </a:p>
          <a:p>
            <a:pPr lvl="0" algn="ctr">
              <a:spcBef>
                <a:spcPct val="0"/>
              </a:spcBef>
              <a:defRPr/>
            </a:pPr>
            <a:r>
              <a:rPr lang="en-IN" sz="4000" b="1" dirty="0" smtClean="0">
                <a:solidFill>
                  <a:schemeClr val="accent6">
                    <a:lumMod val="75000"/>
                  </a:schemeClr>
                </a:solidFill>
                <a:latin typeface="Georgia" pitchFamily="18" charset="0"/>
              </a:rPr>
              <a:t>See you in the next video lesson.</a:t>
            </a:r>
            <a:endParaRPr lang="en-IN" sz="4000" b="1" dirty="0">
              <a:solidFill>
                <a:schemeClr val="accent6">
                  <a:lumMod val="75000"/>
                </a:schemeClr>
              </a:solidFill>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6" name="Rectangle 5"/>
          <p:cNvSpPr/>
          <p:nvPr/>
        </p:nvSpPr>
        <p:spPr>
          <a:xfrm>
            <a:off x="914400" y="1352550"/>
            <a:ext cx="7315200" cy="2862322"/>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#3</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The Technical Guide to setting up a YouTube Channel – </a:t>
            </a: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Step by Step</a:t>
            </a:r>
          </a:p>
        </p:txBody>
      </p:sp>
      <p:sp>
        <p:nvSpPr>
          <p:cNvPr id="8" name="Rectangle 7"/>
          <p:cNvSpPr/>
          <p:nvPr/>
        </p:nvSpPr>
        <p:spPr>
          <a:xfrm>
            <a:off x="1752600" y="2914650"/>
            <a:ext cx="5410200" cy="369332"/>
          </a:xfrm>
          <a:prstGeom prst="rect">
            <a:avLst/>
          </a:prstGeom>
        </p:spPr>
        <p:txBody>
          <a:bodyPr wrap="square">
            <a:spAutoFit/>
          </a:bodyPr>
          <a:lstStyle/>
          <a:p>
            <a:pPr marL="342900" lvl="0" indent="-342900" algn="ctr">
              <a:spcBef>
                <a:spcPct val="20000"/>
              </a:spcBef>
              <a:defRPr/>
            </a:pPr>
            <a:endParaRPr lang="en-IN" b="1" dirty="0">
              <a:solidFill>
                <a:schemeClr val="accent6">
                  <a:lumMod val="75000"/>
                </a:schemeClr>
              </a:solidFill>
              <a:ea typeface="Verdana" pitchFamily="34" charset="0"/>
              <a:cs typeface="Verdan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047750"/>
            <a:ext cx="7543800" cy="3181350"/>
          </a:xfrm>
          <a:prstGeom prst="rect">
            <a:avLst/>
          </a:prstGeom>
        </p:spPr>
        <p:txBody>
          <a:bodyPr vert="horz" lIns="91440" tIns="45720" rIns="91440" bIns="45720" rtlCol="0">
            <a:normAutofit/>
          </a:bodyPr>
          <a:lstStyle/>
          <a:p>
            <a:pPr>
              <a:spcBef>
                <a:spcPct val="20000"/>
              </a:spcBef>
            </a:pPr>
            <a:r>
              <a:rPr lang="en-IN" sz="3900" b="1" dirty="0" smtClean="0">
                <a:solidFill>
                  <a:schemeClr val="accent6">
                    <a:lumMod val="75000"/>
                  </a:schemeClr>
                </a:solidFill>
                <a:latin typeface="Georgia" pitchFamily="18" charset="0"/>
                <a:ea typeface="Arial Unicode MS" pitchFamily="34" charset="-128"/>
                <a:cs typeface="Arial Unicode MS" pitchFamily="34" charset="-128"/>
              </a:rPr>
              <a:t>Truth be told, there is no set </a:t>
            </a:r>
            <a:r>
              <a:rPr lang="en-IN" sz="2800" b="1" dirty="0" smtClean="0">
                <a:solidFill>
                  <a:schemeClr val="bg2">
                    <a:lumMod val="25000"/>
                  </a:schemeClr>
                </a:solidFill>
                <a:ea typeface="Arial Unicode MS" pitchFamily="34" charset="-128"/>
                <a:cs typeface="Arial Unicode MS" pitchFamily="34" charset="-128"/>
              </a:rPr>
              <a:t>formula </a:t>
            </a:r>
            <a:r>
              <a:rPr lang="en-IN" sz="2800" b="1" dirty="0" smtClean="0">
                <a:solidFill>
                  <a:schemeClr val="bg2">
                    <a:lumMod val="25000"/>
                  </a:schemeClr>
                </a:solidFill>
                <a:ea typeface="Arial Unicode MS" pitchFamily="34" charset="-128"/>
                <a:cs typeface="Arial Unicode MS" pitchFamily="34" charset="-128"/>
              </a:rPr>
              <a:t>for a successful YouTube channel. But there are a few key ingredients that will make your chances of YouTube fame all the more likely.</a:t>
            </a:r>
          </a:p>
          <a:p>
            <a:pPr>
              <a:spcBef>
                <a:spcPct val="20000"/>
              </a:spcBef>
            </a:pPr>
            <a:endParaRPr lang="en-IN" sz="28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7" name="Content Placeholder 4"/>
          <p:cNvSpPr txBox="1">
            <a:spLocks/>
          </p:cNvSpPr>
          <p:nvPr/>
        </p:nvSpPr>
        <p:spPr>
          <a:xfrm>
            <a:off x="609600" y="1047750"/>
            <a:ext cx="7543800" cy="3181350"/>
          </a:xfrm>
          <a:prstGeom prst="rect">
            <a:avLst/>
          </a:prstGeom>
        </p:spPr>
        <p:txBody>
          <a:bodyPr vert="horz" lIns="91440" tIns="45720" rIns="91440" bIns="45720" rtlCol="0">
            <a:normAutofit fontScale="92500"/>
          </a:bodyPr>
          <a:lstStyle/>
          <a:p>
            <a:pPr>
              <a:spcBef>
                <a:spcPct val="20000"/>
              </a:spcBef>
            </a:pPr>
            <a:r>
              <a:rPr lang="en-IN" sz="3900" b="1" dirty="0" smtClean="0">
                <a:solidFill>
                  <a:schemeClr val="accent6">
                    <a:lumMod val="75000"/>
                  </a:schemeClr>
                </a:solidFill>
                <a:latin typeface="Georgia" pitchFamily="18" charset="0"/>
                <a:ea typeface="Arial Unicode MS" pitchFamily="34" charset="-128"/>
                <a:cs typeface="Arial Unicode MS" pitchFamily="34" charset="-128"/>
              </a:rPr>
              <a:t>YouTube megastars like Ryan </a:t>
            </a:r>
            <a:r>
              <a:rPr lang="en-IN" sz="3900" b="1" dirty="0" err="1" smtClean="0">
                <a:solidFill>
                  <a:schemeClr val="accent6">
                    <a:lumMod val="75000"/>
                  </a:schemeClr>
                </a:solidFill>
                <a:latin typeface="Georgia" pitchFamily="18" charset="0"/>
                <a:ea typeface="Arial Unicode MS" pitchFamily="34" charset="-128"/>
                <a:cs typeface="Arial Unicode MS" pitchFamily="34" charset="-128"/>
              </a:rPr>
              <a:t>Higa</a:t>
            </a:r>
            <a:r>
              <a:rPr lang="en-IN" sz="3900" b="1" dirty="0" smtClean="0">
                <a:solidFill>
                  <a:schemeClr val="accent6">
                    <a:lumMod val="75000"/>
                  </a:schemeClr>
                </a:solidFill>
                <a:latin typeface="Georgia" pitchFamily="18" charset="0"/>
                <a:ea typeface="Arial Unicode MS" pitchFamily="34" charset="-128"/>
                <a:cs typeface="Arial Unicode MS" pitchFamily="34" charset="-128"/>
              </a:rPr>
              <a:t>, Ray William Johnson, </a:t>
            </a:r>
            <a:r>
              <a:rPr lang="en-IN" sz="2800" b="1" dirty="0" smtClean="0">
                <a:solidFill>
                  <a:schemeClr val="bg2">
                    <a:lumMod val="25000"/>
                  </a:schemeClr>
                </a:solidFill>
                <a:ea typeface="Arial Unicode MS" pitchFamily="34" charset="-128"/>
                <a:cs typeface="Arial Unicode MS" pitchFamily="34" charset="-128"/>
              </a:rPr>
              <a:t>have </a:t>
            </a:r>
            <a:r>
              <a:rPr lang="en-IN" sz="2800" b="1" dirty="0" smtClean="0">
                <a:solidFill>
                  <a:schemeClr val="bg2">
                    <a:lumMod val="25000"/>
                  </a:schemeClr>
                </a:solidFill>
                <a:ea typeface="Arial Unicode MS" pitchFamily="34" charset="-128"/>
                <a:cs typeface="Arial Unicode MS" pitchFamily="34" charset="-128"/>
              </a:rPr>
              <a:t>amassed billions of views simply through vlogging. These channels may all be entirely different, but share the common factor of regularly being watched by huge numbers of people. This is because they’ve stuck to at least some of the key ingredients below.</a:t>
            </a: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1. Making </a:t>
            </a:r>
            <a:r>
              <a:rPr lang="en-IN" sz="3600" b="1" dirty="0" smtClean="0">
                <a:solidFill>
                  <a:schemeClr val="accent6">
                    <a:lumMod val="75000"/>
                  </a:schemeClr>
                </a:solidFill>
                <a:latin typeface="Georgia" pitchFamily="18" charset="0"/>
              </a:rPr>
              <a:t>The Most of Metadata</a:t>
            </a:r>
            <a:endParaRPr lang="en-IN" sz="3600" b="1" dirty="0" smtClean="0">
              <a:solidFill>
                <a:schemeClr val="accent6">
                  <a:lumMod val="75000"/>
                </a:schemeClr>
              </a:solidFill>
              <a:latin typeface="Georgia" pitchFamily="18" charset="0"/>
            </a:endParaRPr>
          </a:p>
        </p:txBody>
      </p:sp>
      <p:sp>
        <p:nvSpPr>
          <p:cNvPr id="6" name="Rectangle 5"/>
          <p:cNvSpPr/>
          <p:nvPr/>
        </p:nvSpPr>
        <p:spPr>
          <a:xfrm>
            <a:off x="685800" y="1657350"/>
            <a:ext cx="8001000" cy="2893100"/>
          </a:xfrm>
          <a:prstGeom prst="rect">
            <a:avLst/>
          </a:prstGeom>
        </p:spPr>
        <p:txBody>
          <a:bodyPr wrap="square">
            <a:spAutoFit/>
          </a:bodyPr>
          <a:lstStyle/>
          <a:p>
            <a:pPr marL="287338" lvl="0" indent="-287338">
              <a:spcBef>
                <a:spcPct val="0"/>
              </a:spcBef>
              <a:buFont typeface="Arial" pitchFamily="34" charset="0"/>
              <a:buChar char="•"/>
            </a:pPr>
            <a:r>
              <a:rPr lang="en-IN" sz="2600" b="1" dirty="0" smtClean="0">
                <a:solidFill>
                  <a:schemeClr val="bg2">
                    <a:lumMod val="25000"/>
                  </a:schemeClr>
                </a:solidFill>
              </a:rPr>
              <a:t>When it comes to crafting your own metadata, use resources such as YouTube’s </a:t>
            </a:r>
            <a:r>
              <a:rPr lang="en-IN" sz="2600" b="1" dirty="0" smtClean="0">
                <a:solidFill>
                  <a:schemeClr val="bg2">
                    <a:lumMod val="25000"/>
                  </a:schemeClr>
                </a:solidFill>
              </a:rPr>
              <a:t>auto complete </a:t>
            </a:r>
            <a:r>
              <a:rPr lang="en-IN" sz="2600" b="1" dirty="0" smtClean="0">
                <a:solidFill>
                  <a:schemeClr val="bg2">
                    <a:lumMod val="25000"/>
                  </a:schemeClr>
                </a:solidFill>
              </a:rPr>
              <a:t>search bar, YouTube Trends, and Google Trends to find the best keywords and tags to use. </a:t>
            </a:r>
            <a:endParaRPr lang="en-IN" sz="2600" b="1" dirty="0" smtClean="0">
              <a:solidFill>
                <a:schemeClr val="bg2">
                  <a:lumMod val="25000"/>
                </a:schemeClr>
              </a:solidFill>
            </a:endParaRPr>
          </a:p>
          <a:p>
            <a:pPr marL="287338" lvl="0" indent="-287338">
              <a:spcBef>
                <a:spcPct val="0"/>
              </a:spcBef>
              <a:buFont typeface="Arial" pitchFamily="34" charset="0"/>
              <a:buChar char="•"/>
            </a:pPr>
            <a:r>
              <a:rPr lang="en-IN" sz="2600" b="1" dirty="0" smtClean="0">
                <a:solidFill>
                  <a:schemeClr val="bg2">
                    <a:lumMod val="25000"/>
                  </a:schemeClr>
                </a:solidFill>
              </a:rPr>
              <a:t>Include </a:t>
            </a:r>
            <a:r>
              <a:rPr lang="en-IN" sz="2600" b="1" dirty="0" smtClean="0">
                <a:solidFill>
                  <a:schemeClr val="bg2">
                    <a:lumMod val="25000"/>
                  </a:schemeClr>
                </a:solidFill>
              </a:rPr>
              <a:t>your most important link above the fold, as well as two sentences to describe the content within the video.</a:t>
            </a:r>
            <a:endParaRPr lang="en-IN" sz="2600" b="1" dirty="0" smtClean="0">
              <a:solidFill>
                <a:schemeClr val="bg2">
                  <a:lumMod val="2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304800" y="1123950"/>
            <a:ext cx="3352800" cy="3139321"/>
          </a:xfrm>
          <a:prstGeom prst="rect">
            <a:avLst/>
          </a:prstGeom>
        </p:spPr>
        <p:txBody>
          <a:bodyPr wrap="square">
            <a:spAutoFit/>
          </a:bodyPr>
          <a:lstStyle/>
          <a:p>
            <a:pPr lvl="0">
              <a:spcBef>
                <a:spcPct val="0"/>
              </a:spcBef>
            </a:pPr>
            <a:r>
              <a:rPr lang="en-IN" sz="2200" b="1" dirty="0" smtClean="0">
                <a:solidFill>
                  <a:schemeClr val="accent6">
                    <a:lumMod val="75000"/>
                  </a:schemeClr>
                </a:solidFill>
                <a:latin typeface="Georgia" pitchFamily="18" charset="0"/>
              </a:rPr>
              <a:t>Take Gary </a:t>
            </a:r>
            <a:r>
              <a:rPr lang="en-IN" sz="2200" b="1" dirty="0" err="1" smtClean="0">
                <a:solidFill>
                  <a:schemeClr val="accent6">
                    <a:lumMod val="75000"/>
                  </a:schemeClr>
                </a:solidFill>
                <a:latin typeface="Georgia" pitchFamily="18" charset="0"/>
              </a:rPr>
              <a:t>Vaynerchuk</a:t>
            </a:r>
            <a:r>
              <a:rPr lang="en-IN" sz="2200" b="1" dirty="0" smtClean="0">
                <a:solidFill>
                  <a:schemeClr val="accent6">
                    <a:lumMod val="75000"/>
                  </a:schemeClr>
                </a:solidFill>
                <a:latin typeface="Georgia" pitchFamily="18" charset="0"/>
              </a:rPr>
              <a:t>, for instance. His descriptions include timestamps that not only help viewers navigate his videos, but are also full of relevant keywords.</a:t>
            </a:r>
            <a:endParaRPr lang="en-IN" sz="2200" b="1" dirty="0" smtClean="0">
              <a:solidFill>
                <a:schemeClr val="accent6">
                  <a:lumMod val="75000"/>
                </a:schemeClr>
              </a:solidFill>
              <a:latin typeface="Georgia" pitchFamily="18" charset="0"/>
            </a:endParaRPr>
          </a:p>
        </p:txBody>
      </p:sp>
      <p:pic>
        <p:nvPicPr>
          <p:cNvPr id="7" name="Picture 6" descr="Youtube MetaData"/>
          <p:cNvPicPr/>
          <p:nvPr/>
        </p:nvPicPr>
        <p:blipFill>
          <a:blip r:embed="rId3"/>
          <a:srcRect l="8750" t="6299" r="8750" b="1312"/>
          <a:stretch>
            <a:fillRect/>
          </a:stretch>
        </p:blipFill>
        <p:spPr bwMode="auto">
          <a:xfrm>
            <a:off x="3810000" y="742950"/>
            <a:ext cx="5029200" cy="35814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2. Carefully </a:t>
            </a:r>
            <a:r>
              <a:rPr lang="en-IN" sz="3600" b="1" dirty="0" smtClean="0">
                <a:solidFill>
                  <a:schemeClr val="accent6">
                    <a:lumMod val="75000"/>
                  </a:schemeClr>
                </a:solidFill>
                <a:latin typeface="Georgia" pitchFamily="18" charset="0"/>
              </a:rPr>
              <a:t>Craft Your Title</a:t>
            </a:r>
          </a:p>
        </p:txBody>
      </p:sp>
      <p:sp>
        <p:nvSpPr>
          <p:cNvPr id="6" name="Rectangle 5"/>
          <p:cNvSpPr/>
          <p:nvPr/>
        </p:nvSpPr>
        <p:spPr>
          <a:xfrm>
            <a:off x="304800" y="1581150"/>
            <a:ext cx="3429000" cy="2800767"/>
          </a:xfrm>
          <a:prstGeom prst="rect">
            <a:avLst/>
          </a:prstGeom>
        </p:spPr>
        <p:txBody>
          <a:bodyPr wrap="square">
            <a:spAutoFit/>
          </a:bodyPr>
          <a:lstStyle/>
          <a:p>
            <a:pPr marL="341313" lvl="0" indent="-341313">
              <a:spcBef>
                <a:spcPct val="0"/>
              </a:spcBef>
              <a:buFont typeface="Arial" pitchFamily="34" charset="0"/>
              <a:buChar char="•"/>
            </a:pPr>
            <a:r>
              <a:rPr lang="en-IN" sz="2200" b="1" dirty="0" smtClean="0">
                <a:solidFill>
                  <a:schemeClr val="bg2">
                    <a:lumMod val="25000"/>
                  </a:schemeClr>
                </a:solidFill>
              </a:rPr>
              <a:t>Your video titles should be short and snappy, offering a quick and intriguing insight into the content of your video. Don’t forget to include your main keyword(s), too!</a:t>
            </a:r>
          </a:p>
        </p:txBody>
      </p:sp>
      <p:pic>
        <p:nvPicPr>
          <p:cNvPr id="7" name="Picture 6" descr="YouTube Titles"/>
          <p:cNvPicPr/>
          <p:nvPr/>
        </p:nvPicPr>
        <p:blipFill>
          <a:blip r:embed="rId3"/>
          <a:srcRect l="6250" r="2500" b="2941"/>
          <a:stretch>
            <a:fillRect/>
          </a:stretch>
        </p:blipFill>
        <p:spPr bwMode="auto">
          <a:xfrm>
            <a:off x="4038600" y="2266950"/>
            <a:ext cx="48006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6667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3. Vary </a:t>
            </a:r>
            <a:r>
              <a:rPr lang="en-IN" sz="3600" b="1" dirty="0" smtClean="0">
                <a:solidFill>
                  <a:schemeClr val="accent6">
                    <a:lumMod val="75000"/>
                  </a:schemeClr>
                </a:solidFill>
                <a:latin typeface="Georgia" pitchFamily="18" charset="0"/>
              </a:rPr>
              <a:t>Your Content</a:t>
            </a:r>
          </a:p>
        </p:txBody>
      </p:sp>
      <p:sp>
        <p:nvSpPr>
          <p:cNvPr id="6" name="Rectangle 5"/>
          <p:cNvSpPr/>
          <p:nvPr/>
        </p:nvSpPr>
        <p:spPr>
          <a:xfrm>
            <a:off x="685800" y="1885950"/>
            <a:ext cx="8001000" cy="2846933"/>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Channel </a:t>
            </a:r>
            <a:r>
              <a:rPr lang="en-IN" sz="2600" b="1" dirty="0" smtClean="0">
                <a:solidFill>
                  <a:schemeClr val="bg2">
                    <a:lumMod val="25000"/>
                  </a:schemeClr>
                </a:solidFill>
              </a:rPr>
              <a:t>should be made up of a mixture </a:t>
            </a:r>
            <a:r>
              <a:rPr lang="en-IN" sz="2600" b="1" dirty="0" smtClean="0">
                <a:solidFill>
                  <a:schemeClr val="bg2">
                    <a:lumMod val="25000"/>
                  </a:schemeClr>
                </a:solidFill>
              </a:rPr>
              <a:t>of “Pull Content” and “Push content”.</a:t>
            </a:r>
          </a:p>
          <a:p>
            <a:pPr marL="341313" lvl="0" indent="-341313">
              <a:spcBef>
                <a:spcPct val="0"/>
              </a:spcBef>
              <a:buFont typeface="Arial" pitchFamily="34" charset="0"/>
              <a:buChar char="•"/>
            </a:pPr>
            <a:r>
              <a:rPr lang="en-IN" sz="2600" b="1" dirty="0" smtClean="0">
                <a:solidFill>
                  <a:schemeClr val="bg2">
                    <a:lumMod val="25000"/>
                  </a:schemeClr>
                </a:solidFill>
              </a:rPr>
              <a:t>Not all of your content should be too niche, because you need to reach new audience members who will look forward to your push content.</a:t>
            </a:r>
          </a:p>
          <a:p>
            <a:pPr marL="341313" lvl="0" indent="-341313">
              <a:spcBef>
                <a:spcPct val="0"/>
              </a:spcBef>
            </a:pPr>
            <a:endParaRPr lang="en-IN" sz="2600" b="1" dirty="0" smtClean="0">
              <a:solidFill>
                <a:schemeClr val="bg2">
                  <a:lumMod val="25000"/>
                </a:schemeClr>
              </a:solidFill>
            </a:endParaRPr>
          </a:p>
          <a:p>
            <a:pPr marL="341313" lvl="0" indent="-341313">
              <a:spcBef>
                <a:spcPct val="0"/>
              </a:spcBef>
              <a:buFont typeface="Arial" pitchFamily="34" charset="0"/>
              <a:buChar char="•"/>
            </a:pPr>
            <a:endParaRPr lang="en-IN" sz="2300" dirty="0" smtClean="0">
              <a:solidFill>
                <a:schemeClr val="bg2">
                  <a:lumMod val="2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Youtube channel income\image 3.jpg"/>
          <p:cNvPicPr>
            <a:picLocks noChangeAspect="1" noChangeArrowheads="1"/>
          </p:cNvPicPr>
          <p:nvPr/>
        </p:nvPicPr>
        <p:blipFill>
          <a:blip r:embed="rId2"/>
          <a:srcRect/>
          <a:stretch>
            <a:fillRect/>
          </a:stretch>
        </p:blipFill>
        <p:spPr bwMode="auto">
          <a:xfrm>
            <a:off x="0" y="-1"/>
            <a:ext cx="9144000" cy="5143501"/>
          </a:xfrm>
          <a:prstGeom prst="rect">
            <a:avLst/>
          </a:prstGeom>
          <a:noFill/>
        </p:spPr>
      </p:pic>
      <p:sp>
        <p:nvSpPr>
          <p:cNvPr id="5" name="Rectangle 4"/>
          <p:cNvSpPr/>
          <p:nvPr/>
        </p:nvSpPr>
        <p:spPr>
          <a:xfrm>
            <a:off x="609600" y="819150"/>
            <a:ext cx="7848600" cy="646331"/>
          </a:xfrm>
          <a:prstGeom prst="rect">
            <a:avLst/>
          </a:prstGeom>
        </p:spPr>
        <p:txBody>
          <a:bodyPr wrap="square">
            <a:spAutoFit/>
          </a:bodyPr>
          <a:lstStyle/>
          <a:p>
            <a:pPr lvl="0">
              <a:spcBef>
                <a:spcPct val="0"/>
              </a:spcBef>
            </a:pPr>
            <a:r>
              <a:rPr lang="en-IN" sz="3600" b="1" dirty="0" smtClean="0">
                <a:solidFill>
                  <a:schemeClr val="accent6">
                    <a:lumMod val="75000"/>
                  </a:schemeClr>
                </a:solidFill>
                <a:latin typeface="Georgia" pitchFamily="18" charset="0"/>
              </a:rPr>
              <a:t>4. Video </a:t>
            </a:r>
            <a:r>
              <a:rPr lang="en-IN" sz="3600" b="1" dirty="0" smtClean="0">
                <a:solidFill>
                  <a:schemeClr val="accent6">
                    <a:lumMod val="75000"/>
                  </a:schemeClr>
                </a:solidFill>
                <a:latin typeface="Georgia" pitchFamily="18" charset="0"/>
              </a:rPr>
              <a:t>Thumbnails</a:t>
            </a:r>
          </a:p>
        </p:txBody>
      </p:sp>
      <p:sp>
        <p:nvSpPr>
          <p:cNvPr id="6" name="Rectangle 5"/>
          <p:cNvSpPr/>
          <p:nvPr/>
        </p:nvSpPr>
        <p:spPr>
          <a:xfrm>
            <a:off x="228600" y="1581150"/>
            <a:ext cx="4191000" cy="2893100"/>
          </a:xfrm>
          <a:prstGeom prst="rect">
            <a:avLst/>
          </a:prstGeom>
        </p:spPr>
        <p:txBody>
          <a:bodyPr wrap="square">
            <a:spAutoFit/>
          </a:bodyPr>
          <a:lstStyle/>
          <a:p>
            <a:pPr marL="231775" lvl="0" indent="-231775">
              <a:spcBef>
                <a:spcPct val="0"/>
              </a:spcBef>
            </a:pPr>
            <a:r>
              <a:rPr lang="en-IN" sz="2600" b="1" dirty="0" smtClean="0">
                <a:solidFill>
                  <a:schemeClr val="bg2">
                    <a:lumMod val="25000"/>
                  </a:schemeClr>
                </a:solidFill>
              </a:rPr>
              <a:t>	If </a:t>
            </a:r>
            <a:r>
              <a:rPr lang="en-IN" sz="2600" b="1" dirty="0" smtClean="0">
                <a:solidFill>
                  <a:schemeClr val="bg2">
                    <a:lumMod val="25000"/>
                  </a:schemeClr>
                </a:solidFill>
              </a:rPr>
              <a:t>your video thumbnails are instantly recognizable, it means you don’t need to waste valuable real estate in your video title by including the name of your brand there as well.</a:t>
            </a:r>
          </a:p>
        </p:txBody>
      </p:sp>
      <p:pic>
        <p:nvPicPr>
          <p:cNvPr id="7" name="Picture 6" descr="youTube Thumbnails"/>
          <p:cNvPicPr/>
          <p:nvPr/>
        </p:nvPicPr>
        <p:blipFill>
          <a:blip r:embed="rId3"/>
          <a:srcRect/>
          <a:stretch>
            <a:fillRect/>
          </a:stretch>
        </p:blipFill>
        <p:spPr bwMode="auto">
          <a:xfrm>
            <a:off x="4495800" y="1504950"/>
            <a:ext cx="4267200" cy="2895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1204</TotalTime>
  <Words>459</Words>
  <Application>Microsoft Office PowerPoint</Application>
  <PresentationFormat>On-screen Show (16:9)</PresentationFormat>
  <Paragraphs>40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manasvii T</cp:lastModifiedBy>
  <cp:revision>87</cp:revision>
  <dcterms:created xsi:type="dcterms:W3CDTF">2017-04-01T05:57:38Z</dcterms:created>
  <dcterms:modified xsi:type="dcterms:W3CDTF">2017-06-02T07:15:11Z</dcterms:modified>
</cp:coreProperties>
</file>